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9"/>
  </p:notesMasterIdLst>
  <p:sldIdLst>
    <p:sldId id="256" r:id="rId3"/>
    <p:sldId id="257" r:id="rId4"/>
    <p:sldId id="263" r:id="rId5"/>
    <p:sldId id="309" r:id="rId6"/>
    <p:sldId id="262" r:id="rId7"/>
    <p:sldId id="261" r:id="rId8"/>
  </p:sldIdLst>
  <p:sldSz cx="9144000" cy="5143500" type="screen16x9"/>
  <p:notesSz cx="6858000" cy="9144000"/>
  <p:embeddedFontLst>
    <p:embeddedFont>
      <p:font typeface="Roboto Black" panose="020B0604020202020204" charset="0"/>
      <p:bold r:id="rId10"/>
      <p:boldItalic r:id="rId11"/>
    </p:embeddedFont>
    <p:embeddedFont>
      <p:font typeface="Roboto Medium" panose="020B0604020202020204" charset="0"/>
      <p:regular r:id="rId12"/>
      <p:bold r:id="rId13"/>
      <p:italic r:id="rId14"/>
      <p:boldItalic r:id="rId15"/>
    </p:embeddedFont>
    <p:embeddedFont>
      <p:font typeface="Roboto Thin" panose="020B060402020202020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123">
          <p15:clr>
            <a:srgbClr val="9AA0A6"/>
          </p15:clr>
        </p15:guide>
        <p15:guide id="3" orient="horz" pos="2016">
          <p15:clr>
            <a:srgbClr val="9AA0A6"/>
          </p15:clr>
        </p15:guide>
        <p15:guide id="4" orient="horz" pos="1495">
          <p15:clr>
            <a:srgbClr val="9AA0A6"/>
          </p15:clr>
        </p15:guide>
        <p15:guide id="5" orient="horz" pos="2651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НК" initials="Д" lastIdx="1" clrIdx="0">
    <p:extLst>
      <p:ext uri="{19B8F6BF-5375-455C-9EA6-DF929625EA0E}">
        <p15:presenceInfo xmlns:p15="http://schemas.microsoft.com/office/powerpoint/2012/main" userId="ДНК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66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3ABB3-D714-4F5F-A269-1A4B19DD0175}" v="527" dt="2025-02-12T21:58:37.028"/>
    <p1510:client id="{945CDAED-D0A1-438F-862A-F160074BC444}" v="200" dt="2025-02-12T22:27:57.931"/>
  </p1510:revLst>
</p1510:revInfo>
</file>

<file path=ppt/tableStyles.xml><?xml version="1.0" encoding="utf-8"?>
<a:tblStyleLst xmlns:a="http://schemas.openxmlformats.org/drawingml/2006/main" def="{9AE2B2E1-0A46-4482-A2BE-99A068079A4E}">
  <a:tblStyle styleId="{9AE2B2E1-0A46-4482-A2BE-99A068079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pos="2880"/>
        <p:guide orient="horz" pos="2123"/>
        <p:guide orient="horz" pos="2016"/>
        <p:guide orient="horz" pos="1495"/>
        <p:guide orient="horz" pos="26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13T16:06:56.600" idx="1">
    <p:pos x="4470" y="2456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9a5fe3e8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9a5fe3e8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996c3991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996c3991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4A790431-C44E-CFA9-F95E-D8E6260B2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996c3991b_0_20:notes">
            <a:extLst>
              <a:ext uri="{FF2B5EF4-FFF2-40B4-BE49-F238E27FC236}">
                <a16:creationId xmlns:a16="http://schemas.microsoft.com/office/drawing/2014/main" id="{2AC5C120-C2E4-BE63-489B-54F20BE1C2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996c3991b_0_20:notes">
            <a:extLst>
              <a:ext uri="{FF2B5EF4-FFF2-40B4-BE49-F238E27FC236}">
                <a16:creationId xmlns:a16="http://schemas.microsoft.com/office/drawing/2014/main" id="{286DDB3C-F993-9A10-84D3-C8966F7B5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996c3991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996c3991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9a5fe3e88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9a5fe3e88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720000" y="540000"/>
            <a:ext cx="7704000" cy="40644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01400" y="2606008"/>
            <a:ext cx="50940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4675" y="3449782"/>
            <a:ext cx="50808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3204000" y="1473600"/>
            <a:ext cx="3900900" cy="23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B00"/>
              </a:solidFill>
            </a:endParaRPr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927000" y="1507050"/>
            <a:ext cx="72903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926900" y="2573750"/>
            <a:ext cx="72903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AND_BOD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243750" y="209550"/>
            <a:ext cx="8652600" cy="4725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209600" y="540000"/>
            <a:ext cx="32145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933200" y="2236221"/>
            <a:ext cx="1644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6779780" y="2236221"/>
            <a:ext cx="1644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4933200" y="3753135"/>
            <a:ext cx="1644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6779783" y="3753135"/>
            <a:ext cx="1644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4933200" y="2473825"/>
            <a:ext cx="1644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6779780" y="2473825"/>
            <a:ext cx="1644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4933200" y="3996758"/>
            <a:ext cx="1644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6779783" y="3996758"/>
            <a:ext cx="1644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2">
  <p:cSld name="TITLE_AND_BODY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403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720000" y="2337700"/>
            <a:ext cx="33060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AND_BODY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243750" y="209550"/>
            <a:ext cx="8652600" cy="4725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415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720024" y="1028025"/>
            <a:ext cx="37800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2"/>
          </p:nvPr>
        </p:nvSpPr>
        <p:spPr>
          <a:xfrm>
            <a:off x="6113095" y="1372584"/>
            <a:ext cx="19971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3"/>
          </p:nvPr>
        </p:nvSpPr>
        <p:spPr>
          <a:xfrm>
            <a:off x="5644145" y="1699514"/>
            <a:ext cx="2466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4"/>
          </p:nvPr>
        </p:nvSpPr>
        <p:spPr>
          <a:xfrm>
            <a:off x="6113095" y="2490328"/>
            <a:ext cx="19971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5"/>
          </p:nvPr>
        </p:nvSpPr>
        <p:spPr>
          <a:xfrm>
            <a:off x="5644145" y="2817258"/>
            <a:ext cx="2466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6"/>
          </p:nvPr>
        </p:nvSpPr>
        <p:spPr>
          <a:xfrm>
            <a:off x="6113095" y="3608072"/>
            <a:ext cx="1997100" cy="3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7"/>
          </p:nvPr>
        </p:nvSpPr>
        <p:spPr>
          <a:xfrm>
            <a:off x="5644145" y="3935002"/>
            <a:ext cx="2466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/>
          <p:nvPr/>
        </p:nvSpPr>
        <p:spPr>
          <a:xfrm rot="5400000">
            <a:off x="7160700" y="3235933"/>
            <a:ext cx="2203500" cy="1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TWO_COLUMNS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37761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 Thin"/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1183014" y="3970609"/>
            <a:ext cx="24813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1185589" y="2797559"/>
            <a:ext cx="24558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3"/>
          </p:nvPr>
        </p:nvSpPr>
        <p:spPr>
          <a:xfrm>
            <a:off x="1185589" y="3646650"/>
            <a:ext cx="2481300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4"/>
          </p:nvPr>
        </p:nvSpPr>
        <p:spPr>
          <a:xfrm>
            <a:off x="1185639" y="2473606"/>
            <a:ext cx="2455800" cy="3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MAIN_POINT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1365025" y="1460900"/>
            <a:ext cx="64077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1365025" y="2563300"/>
            <a:ext cx="6407700" cy="14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TWO_COLUMNS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5079900" y="2415338"/>
            <a:ext cx="3115500" cy="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5079825" y="2903353"/>
            <a:ext cx="3115500" cy="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MAIN_POINT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1130100" y="1294200"/>
            <a:ext cx="6883800" cy="23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+ text">
  <p:cSld name="BIG_NUMBER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>
            <a:off x="2203325" y="1396800"/>
            <a:ext cx="3900900" cy="18654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B00"/>
              </a:solidFill>
            </a:endParaRPr>
          </a:p>
        </p:txBody>
      </p:sp>
      <p:sp>
        <p:nvSpPr>
          <p:cNvPr id="93" name="Google Shape;93;p20"/>
          <p:cNvSpPr txBox="1">
            <a:spLocks noGrp="1"/>
          </p:cNvSpPr>
          <p:nvPr>
            <p:ph type="title" hasCustomPrompt="1"/>
          </p:nvPr>
        </p:nvSpPr>
        <p:spPr>
          <a:xfrm>
            <a:off x="720000" y="1653007"/>
            <a:ext cx="77040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843250" y="2718875"/>
            <a:ext cx="54573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209100" y="1489275"/>
            <a:ext cx="3900900" cy="23034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37600" y="1747707"/>
            <a:ext cx="5068800" cy="231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37600" y="2932432"/>
            <a:ext cx="5068800" cy="19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796200" y="604175"/>
            <a:ext cx="1551600" cy="14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oboto Black"/>
              <a:buNone/>
              <a:defRPr sz="7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oboto Black"/>
              <a:buNone/>
              <a:defRPr sz="12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oboto Black"/>
              <a:buNone/>
              <a:defRPr sz="12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oboto Black"/>
              <a:buNone/>
              <a:defRPr sz="12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oboto Black"/>
              <a:buNone/>
              <a:defRPr sz="12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oboto Black"/>
              <a:buNone/>
              <a:defRPr sz="12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oboto Black"/>
              <a:buNone/>
              <a:defRPr sz="12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oboto Black"/>
              <a:buNone/>
              <a:defRPr sz="12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Roboto Black"/>
              <a:buNone/>
              <a:defRPr sz="12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s">
  <p:cSld name="BLANK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/>
        </p:nvSpPr>
        <p:spPr>
          <a:xfrm>
            <a:off x="6873000" y="463800"/>
            <a:ext cx="1170000" cy="191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B00"/>
              </a:solidFill>
            </a:endParaRPr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720000" y="2704305"/>
            <a:ext cx="5094000" cy="17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/>
          <p:nvPr/>
        </p:nvSpPr>
        <p:spPr>
          <a:xfrm>
            <a:off x="7850900" y="1660825"/>
            <a:ext cx="363900" cy="1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4500000" y="540000"/>
            <a:ext cx="39240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BLANK_2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>
            <a:off x="6873000" y="463800"/>
            <a:ext cx="1170000" cy="191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B00"/>
              </a:solidFill>
            </a:endParaRPr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1"/>
          </p:nvPr>
        </p:nvSpPr>
        <p:spPr>
          <a:xfrm>
            <a:off x="723900" y="3236459"/>
            <a:ext cx="24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2"/>
          </p:nvPr>
        </p:nvSpPr>
        <p:spPr>
          <a:xfrm>
            <a:off x="3331950" y="3236459"/>
            <a:ext cx="24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3"/>
          </p:nvPr>
        </p:nvSpPr>
        <p:spPr>
          <a:xfrm>
            <a:off x="5940000" y="3236459"/>
            <a:ext cx="24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4"/>
          </p:nvPr>
        </p:nvSpPr>
        <p:spPr>
          <a:xfrm>
            <a:off x="723900" y="3406476"/>
            <a:ext cx="2480100" cy="11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5"/>
          </p:nvPr>
        </p:nvSpPr>
        <p:spPr>
          <a:xfrm>
            <a:off x="3331950" y="3406476"/>
            <a:ext cx="2480100" cy="11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6"/>
          </p:nvPr>
        </p:nvSpPr>
        <p:spPr>
          <a:xfrm>
            <a:off x="5940000" y="3406476"/>
            <a:ext cx="2480100" cy="11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7850900" y="1660825"/>
            <a:ext cx="363900" cy="1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4657725" y="540000"/>
            <a:ext cx="37662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LANK_2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2505375" y="1954800"/>
            <a:ext cx="41334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BLANK_2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/>
        </p:nvSpPr>
        <p:spPr>
          <a:xfrm>
            <a:off x="243750" y="209550"/>
            <a:ext cx="8652600" cy="4725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1890000" y="540000"/>
            <a:ext cx="53640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1"/>
          </p:nvPr>
        </p:nvSpPr>
        <p:spPr>
          <a:xfrm>
            <a:off x="723900" y="2278470"/>
            <a:ext cx="24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2"/>
          </p:nvPr>
        </p:nvSpPr>
        <p:spPr>
          <a:xfrm>
            <a:off x="3331950" y="2278470"/>
            <a:ext cx="24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3"/>
          </p:nvPr>
        </p:nvSpPr>
        <p:spPr>
          <a:xfrm>
            <a:off x="5940000" y="2278470"/>
            <a:ext cx="24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4"/>
          </p:nvPr>
        </p:nvSpPr>
        <p:spPr>
          <a:xfrm>
            <a:off x="723900" y="2524693"/>
            <a:ext cx="24801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5"/>
          </p:nvPr>
        </p:nvSpPr>
        <p:spPr>
          <a:xfrm>
            <a:off x="3331950" y="2524693"/>
            <a:ext cx="24801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6"/>
          </p:nvPr>
        </p:nvSpPr>
        <p:spPr>
          <a:xfrm>
            <a:off x="5940000" y="2524693"/>
            <a:ext cx="24801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7"/>
          </p:nvPr>
        </p:nvSpPr>
        <p:spPr>
          <a:xfrm>
            <a:off x="723900" y="3700457"/>
            <a:ext cx="24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8"/>
          </p:nvPr>
        </p:nvSpPr>
        <p:spPr>
          <a:xfrm>
            <a:off x="3331950" y="3700457"/>
            <a:ext cx="24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9"/>
          </p:nvPr>
        </p:nvSpPr>
        <p:spPr>
          <a:xfrm>
            <a:off x="5940000" y="3700457"/>
            <a:ext cx="2480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13"/>
          </p:nvPr>
        </p:nvSpPr>
        <p:spPr>
          <a:xfrm>
            <a:off x="723900" y="4022868"/>
            <a:ext cx="24801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4"/>
          </p:nvPr>
        </p:nvSpPr>
        <p:spPr>
          <a:xfrm>
            <a:off x="3331950" y="4022868"/>
            <a:ext cx="24801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15"/>
          </p:nvPr>
        </p:nvSpPr>
        <p:spPr>
          <a:xfrm>
            <a:off x="5940000" y="4022868"/>
            <a:ext cx="24801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BLANK_2_1_1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0940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>
            <a:off x="2156690" y="2153075"/>
            <a:ext cx="31344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2"/>
          </p:nvPr>
        </p:nvSpPr>
        <p:spPr>
          <a:xfrm>
            <a:off x="2156421" y="2977331"/>
            <a:ext cx="3134400" cy="3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3"/>
          </p:nvPr>
        </p:nvSpPr>
        <p:spPr>
          <a:xfrm>
            <a:off x="2156568" y="3822224"/>
            <a:ext cx="31344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BLANK_2_1_1_1_1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1062225" y="540000"/>
            <a:ext cx="70194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_NUMBER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/>
          <p:nvPr/>
        </p:nvSpPr>
        <p:spPr>
          <a:xfrm>
            <a:off x="2914660" y="1344425"/>
            <a:ext cx="4646400" cy="2829000"/>
          </a:xfrm>
          <a:prstGeom prst="rect">
            <a:avLst/>
          </a:prstGeom>
          <a:gradFill>
            <a:gsLst>
              <a:gs pos="0">
                <a:schemeClr val="accent6">
                  <a:alpha val="60710"/>
                </a:schemeClr>
              </a:gs>
              <a:gs pos="100000">
                <a:srgbClr val="FFFFFF">
                  <a:alpha val="0"/>
                  <a:alpha val="6071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B00"/>
              </a:solidFill>
            </a:endParaRPr>
          </a:p>
        </p:txBody>
      </p:sp>
      <p:sp>
        <p:nvSpPr>
          <p:cNvPr id="136" name="Google Shape;136;p27"/>
          <p:cNvSpPr/>
          <p:nvPr/>
        </p:nvSpPr>
        <p:spPr>
          <a:xfrm rot="10800000">
            <a:off x="7029150" y="3632550"/>
            <a:ext cx="739200" cy="1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hasCustomPrompt="1"/>
          </p:nvPr>
        </p:nvSpPr>
        <p:spPr>
          <a:xfrm>
            <a:off x="1471565" y="540000"/>
            <a:ext cx="5068800" cy="8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1"/>
          </p:nvPr>
        </p:nvSpPr>
        <p:spPr>
          <a:xfrm>
            <a:off x="1471615" y="1209675"/>
            <a:ext cx="50688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 idx="2" hasCustomPrompt="1"/>
          </p:nvPr>
        </p:nvSpPr>
        <p:spPr>
          <a:xfrm>
            <a:off x="1471615" y="1952519"/>
            <a:ext cx="5068800" cy="8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3"/>
          </p:nvPr>
        </p:nvSpPr>
        <p:spPr>
          <a:xfrm>
            <a:off x="1471615" y="2622188"/>
            <a:ext cx="50688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 idx="4" hasCustomPrompt="1"/>
          </p:nvPr>
        </p:nvSpPr>
        <p:spPr>
          <a:xfrm>
            <a:off x="1471615" y="3365050"/>
            <a:ext cx="5068800" cy="8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5"/>
          </p:nvPr>
        </p:nvSpPr>
        <p:spPr>
          <a:xfrm>
            <a:off x="1471615" y="4034713"/>
            <a:ext cx="50688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ONE_COLUMN_TEXT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/>
          <p:nvPr/>
        </p:nvSpPr>
        <p:spPr>
          <a:xfrm>
            <a:off x="3204000" y="1549800"/>
            <a:ext cx="4241100" cy="24642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4191300" y="2498250"/>
            <a:ext cx="39279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1"/>
          </p:nvPr>
        </p:nvSpPr>
        <p:spPr>
          <a:xfrm>
            <a:off x="4187400" y="2986275"/>
            <a:ext cx="3927900" cy="13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NE_COLUMN_TEXT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/>
        </p:nvSpPr>
        <p:spPr>
          <a:xfrm rot="10800000">
            <a:off x="720000" y="540000"/>
            <a:ext cx="7704000" cy="40644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3101400" y="707501"/>
            <a:ext cx="50940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5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1"/>
          </p:nvPr>
        </p:nvSpPr>
        <p:spPr>
          <a:xfrm>
            <a:off x="3114675" y="1551274"/>
            <a:ext cx="50808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2"/>
          </p:nvPr>
        </p:nvSpPr>
        <p:spPr>
          <a:xfrm>
            <a:off x="5459475" y="2085759"/>
            <a:ext cx="2735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3"/>
          </p:nvPr>
        </p:nvSpPr>
        <p:spPr>
          <a:xfrm>
            <a:off x="5474096" y="2362495"/>
            <a:ext cx="27213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4"/>
          </p:nvPr>
        </p:nvSpPr>
        <p:spPr>
          <a:xfrm>
            <a:off x="5459553" y="2596197"/>
            <a:ext cx="2721300" cy="3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EFEFE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54" name="Google Shape;154;p29"/>
          <p:cNvSpPr txBox="1"/>
          <p:nvPr/>
        </p:nvSpPr>
        <p:spPr>
          <a:xfrm>
            <a:off x="3039575" y="3492400"/>
            <a:ext cx="51411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5"/>
          </p:nvPr>
        </p:nvSpPr>
        <p:spPr>
          <a:xfrm>
            <a:off x="1271725" y="3982400"/>
            <a:ext cx="68841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ONE_COLUMN_TEXT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/>
          <p:nvPr/>
        </p:nvSpPr>
        <p:spPr>
          <a:xfrm>
            <a:off x="243750" y="209550"/>
            <a:ext cx="8652600" cy="4725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>
            <a:off x="720000" y="1216200"/>
            <a:ext cx="77001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3900" y="1812450"/>
            <a:ext cx="360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720000" y="3571840"/>
            <a:ext cx="3924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BLANK_2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1"/>
          <p:cNvSpPr/>
          <p:nvPr/>
        </p:nvSpPr>
        <p:spPr>
          <a:xfrm>
            <a:off x="6873000" y="463800"/>
            <a:ext cx="1170000" cy="191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B00"/>
              </a:solidFill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subTitle" idx="1"/>
          </p:nvPr>
        </p:nvSpPr>
        <p:spPr>
          <a:xfrm>
            <a:off x="720000" y="1152465"/>
            <a:ext cx="50940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ubTitle" idx="2"/>
          </p:nvPr>
        </p:nvSpPr>
        <p:spPr>
          <a:xfrm>
            <a:off x="720000" y="2217975"/>
            <a:ext cx="5220000" cy="23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subTitle" idx="3"/>
          </p:nvPr>
        </p:nvSpPr>
        <p:spPr>
          <a:xfrm>
            <a:off x="720000" y="1925597"/>
            <a:ext cx="5094000" cy="3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6" name="Google Shape;166;p31"/>
          <p:cNvSpPr/>
          <p:nvPr/>
        </p:nvSpPr>
        <p:spPr>
          <a:xfrm>
            <a:off x="7850900" y="1660825"/>
            <a:ext cx="363900" cy="1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4500000" y="540000"/>
            <a:ext cx="39240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4"/>
          </p:nvPr>
        </p:nvSpPr>
        <p:spPr>
          <a:xfrm>
            <a:off x="720000" y="2812174"/>
            <a:ext cx="7704000" cy="17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subTitle" idx="5"/>
          </p:nvPr>
        </p:nvSpPr>
        <p:spPr>
          <a:xfrm>
            <a:off x="720000" y="2539668"/>
            <a:ext cx="7704000" cy="3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bg>
      <p:bgPr>
        <a:solidFill>
          <a:srgbClr val="000000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6873000" y="463800"/>
            <a:ext cx="1170000" cy="191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B00"/>
              </a:solidFill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7850900" y="1660825"/>
            <a:ext cx="363900" cy="1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00000" y="540000"/>
            <a:ext cx="39240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 Thin"/>
              <a:buNone/>
              <a:defRPr sz="3000">
                <a:solidFill>
                  <a:schemeClr val="accent2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371900" y="3408125"/>
            <a:ext cx="24801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292000" y="3408125"/>
            <a:ext cx="24801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371900" y="3082075"/>
            <a:ext cx="24801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292000" y="3082075"/>
            <a:ext cx="24801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460900" cy="10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2862300" y="2056800"/>
            <a:ext cx="3419400" cy="2547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B00"/>
              </a:solidFill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2037600" y="1365856"/>
            <a:ext cx="5216400" cy="21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231350" y="3758510"/>
            <a:ext cx="681300" cy="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500000" y="2570410"/>
            <a:ext cx="3924000" cy="19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3204000" y="1473600"/>
            <a:ext cx="3900900" cy="23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B00"/>
              </a:solidFill>
            </a:endParaRPr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036625" y="1460900"/>
            <a:ext cx="50697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4500000" y="2564881"/>
            <a:ext cx="3924000" cy="14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3205550" y="1004671"/>
            <a:ext cx="4779900" cy="318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26049" y="2634542"/>
            <a:ext cx="50901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2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2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2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2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2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2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2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2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846185" y="3740088"/>
            <a:ext cx="4207200" cy="12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idx="2" hasCustomPrompt="1"/>
          </p:nvPr>
        </p:nvSpPr>
        <p:spPr>
          <a:xfrm>
            <a:off x="7088374" y="443850"/>
            <a:ext cx="13149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subTitle" idx="1"/>
          </p:nvPr>
        </p:nvSpPr>
        <p:spPr>
          <a:xfrm>
            <a:off x="3330000" y="1887225"/>
            <a:ext cx="48261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3343275" y="3611575"/>
            <a:ext cx="5094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pos="1191">
          <p15:clr>
            <a:srgbClr val="00FF00"/>
          </p15:clr>
        </p15:guide>
        <p15:guide id="4" pos="1284">
          <p15:clr>
            <a:srgbClr val="00FF00"/>
          </p15:clr>
        </p15:guide>
        <p15:guide id="5" pos="2018">
          <p15:clr>
            <a:srgbClr val="00FF00"/>
          </p15:clr>
        </p15:guide>
        <p15:guide id="6" pos="2098">
          <p15:clr>
            <a:srgbClr val="00FF00"/>
          </p15:clr>
        </p15:guide>
        <p15:guide id="7" pos="2835">
          <p15:clr>
            <a:srgbClr val="00FF00"/>
          </p15:clr>
        </p15:guide>
        <p15:guide id="8" pos="2925">
          <p15:clr>
            <a:srgbClr val="00FF00"/>
          </p15:clr>
        </p15:guide>
        <p15:guide id="9" pos="3662">
          <p15:clr>
            <a:srgbClr val="00FF00"/>
          </p15:clr>
        </p15:guide>
        <p15:guide id="10" pos="3742">
          <p15:clr>
            <a:srgbClr val="00FF00"/>
          </p15:clr>
        </p15:guide>
        <p15:guide id="11" pos="4476">
          <p15:clr>
            <a:srgbClr val="00FF00"/>
          </p15:clr>
        </p15:guide>
        <p15:guide id="12" pos="4569">
          <p15:clr>
            <a:srgbClr val="00FF00"/>
          </p15:clr>
        </p15:guide>
        <p15:guide id="13" orient="horz" pos="340">
          <p15:clr>
            <a:srgbClr val="EA4335"/>
          </p15:clr>
        </p15:guide>
        <p15:guide id="14" orient="horz" pos="2900">
          <p15:clr>
            <a:srgbClr val="EA4335"/>
          </p15:clr>
        </p15:guide>
        <p15:guide id="15" orient="horz" pos="1120">
          <p15:clr>
            <a:srgbClr val="00FF00"/>
          </p15:clr>
        </p15:guide>
        <p15:guide id="16" orient="horz" pos="1231">
          <p15:clr>
            <a:srgbClr val="00FF00"/>
          </p15:clr>
        </p15:guide>
        <p15:guide id="17" orient="horz" pos="2007">
          <p15:clr>
            <a:srgbClr val="00FF00"/>
          </p15:clr>
        </p15:guide>
        <p15:guide id="18" orient="horz" pos="2120">
          <p15:clr>
            <a:srgbClr val="00FF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2286060" y="2346928"/>
            <a:ext cx="5909340" cy="788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dirty="0" err="1"/>
              <a:t>Проект</a:t>
            </a:r>
            <a:r>
              <a:rPr lang="en" dirty="0"/>
              <a:t> </a:t>
            </a:r>
            <a:r>
              <a:rPr lang="en" dirty="0" err="1"/>
              <a:t>Pygame</a:t>
            </a:r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3114675" y="3449782"/>
            <a:ext cx="50808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>
                <a:latin typeface="Roboto Medium"/>
              </a:rPr>
              <a:t>Меньшиков</a:t>
            </a:r>
            <a:r>
              <a:rPr lang="en" dirty="0">
                <a:latin typeface="Roboto Medium"/>
              </a:rPr>
              <a:t> </a:t>
            </a:r>
            <a:r>
              <a:rPr lang="en" err="1">
                <a:latin typeface="Roboto Medium"/>
              </a:rPr>
              <a:t>Андрей</a:t>
            </a:r>
            <a:endParaRPr lang="en">
              <a:latin typeface="Roboto Medium"/>
            </a:endParaRPr>
          </a:p>
        </p:txBody>
      </p:sp>
      <p:sp>
        <p:nvSpPr>
          <p:cNvPr id="3" name="Google Shape;181;p35">
            <a:extLst>
              <a:ext uri="{FF2B5EF4-FFF2-40B4-BE49-F238E27FC236}">
                <a16:creationId xmlns:a16="http://schemas.microsoft.com/office/drawing/2014/main" id="{9DBCC5B5-B4F1-8CB9-F0D1-53D5D80CBA4B}"/>
              </a:ext>
            </a:extLst>
          </p:cNvPr>
          <p:cNvSpPr txBox="1">
            <a:spLocks/>
          </p:cNvSpPr>
          <p:nvPr/>
        </p:nvSpPr>
        <p:spPr>
          <a:xfrm>
            <a:off x="3114675" y="3815542"/>
            <a:ext cx="5080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ru-RU" dirty="0" err="1" smtClean="0">
                <a:latin typeface="Roboto Medium"/>
              </a:rPr>
              <a:t>Акишин</a:t>
            </a:r>
            <a:r>
              <a:rPr lang="ru-RU" dirty="0" smtClean="0">
                <a:latin typeface="Roboto Medium"/>
              </a:rPr>
              <a:t> </a:t>
            </a:r>
            <a:r>
              <a:rPr lang="en" dirty="0" smtClean="0">
                <a:latin typeface="Roboto Medium"/>
              </a:rPr>
              <a:t>Алексей</a:t>
            </a:r>
            <a:endParaRPr lang="en" dirty="0">
              <a:latin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err="1">
                <a:solidFill>
                  <a:schemeClr val="bg1"/>
                </a:solidFill>
                <a:ea typeface="Roboto"/>
                <a:cs typeface="Roboto"/>
              </a:rPr>
              <a:t>Игровой</a:t>
            </a:r>
            <a:r>
              <a:rPr lang="en" sz="3600" dirty="0">
                <a:solidFill>
                  <a:schemeClr val="bg1"/>
                </a:solidFill>
                <a:ea typeface="Roboto"/>
                <a:cs typeface="Roboto"/>
              </a:rPr>
              <a:t> </a:t>
            </a:r>
            <a:r>
              <a:rPr lang="en" sz="3600" err="1">
                <a:solidFill>
                  <a:schemeClr val="bg1"/>
                </a:solidFill>
                <a:ea typeface="Roboto"/>
                <a:cs typeface="Roboto"/>
              </a:rPr>
              <a:t>процесс</a:t>
            </a:r>
            <a:r>
              <a:rPr lang="en" sz="3600" dirty="0">
                <a:solidFill>
                  <a:schemeClr val="bg1"/>
                </a:solidFill>
                <a:ea typeface="Roboto"/>
                <a:cs typeface="Roboto"/>
              </a:rPr>
              <a:t> и</a:t>
            </a:r>
            <a:r>
              <a:rPr lang="en" sz="3600" dirty="0">
                <a:ea typeface="Roboto"/>
                <a:cs typeface="Roboto"/>
              </a:rPr>
              <a:t> </a:t>
            </a:r>
            <a:r>
              <a:rPr lang="en" sz="3600" err="1">
                <a:ea typeface="Roboto"/>
                <a:cs typeface="Roboto"/>
              </a:rPr>
              <a:t>особенности</a:t>
            </a:r>
            <a:endParaRPr lang="en" sz="3600">
              <a:ea typeface="Roboto"/>
              <a:cs typeface="Roboto"/>
            </a:endParaRPr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1"/>
          </p:nvPr>
        </p:nvSpPr>
        <p:spPr>
          <a:xfrm>
            <a:off x="723900" y="1357968"/>
            <a:ext cx="77001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 err="1">
                <a:solidFill>
                  <a:schemeClr val="bg1"/>
                </a:solidFill>
                <a:latin typeface="Roboto Black"/>
              </a:rPr>
              <a:t>Концепция</a:t>
            </a:r>
            <a:r>
              <a:rPr lang="en" sz="1600" b="1" dirty="0">
                <a:solidFill>
                  <a:schemeClr val="bg1"/>
                </a:solidFill>
                <a:latin typeface="Roboto Black"/>
                <a:ea typeface="Roboto"/>
                <a:cs typeface="Roboto"/>
                <a:sym typeface="Roboto"/>
              </a:rPr>
              <a:t>: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 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локальная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PvP-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стратегия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в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реальном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времени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,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вдохновленная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Clash Royale. 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Задача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—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уничтожить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короля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противника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.</a:t>
            </a:r>
            <a:endParaRPr lang="ru-RU" sz="1600" dirty="0">
              <a:solidFill>
                <a:schemeClr val="bg1"/>
              </a:solidFill>
              <a:latin typeface="Roboto Black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 sz="1600" dirty="0">
              <a:solidFill>
                <a:schemeClr val="accent5"/>
              </a:solidFill>
              <a:latin typeface="Arial"/>
              <a:ea typeface="Roboto"/>
              <a:cs typeface="Roboto"/>
            </a:endParaRPr>
          </a:p>
          <a:p>
            <a:pPr marL="114300" indent="0">
              <a:buClr>
                <a:schemeClr val="accent5"/>
              </a:buClr>
              <a:buSzPts val="1000"/>
            </a:pPr>
            <a:r>
              <a:rPr lang="en" sz="1600" b="1" dirty="0" err="1">
                <a:solidFill>
                  <a:schemeClr val="bg1"/>
                </a:solidFill>
                <a:latin typeface="Roboto Black"/>
              </a:rPr>
              <a:t>Управление</a:t>
            </a:r>
            <a:r>
              <a:rPr lang="en" sz="1600" b="1" dirty="0">
                <a:solidFill>
                  <a:schemeClr val="bg1"/>
                </a:solidFill>
                <a:latin typeface="Roboto Black"/>
              </a:rPr>
              <a:t>:</a:t>
            </a:r>
            <a:endParaRPr lang="en" sz="1600" dirty="0">
              <a:solidFill>
                <a:schemeClr val="bg1"/>
              </a:solidFill>
              <a:latin typeface="Roboto Black"/>
            </a:endParaRPr>
          </a:p>
          <a:p>
            <a:pPr lvl="1">
              <a:buSzPts val="1000"/>
              <a:buFont typeface="Arial"/>
              <a:buChar char="•"/>
            </a:pPr>
            <a:r>
              <a:rPr lang="en" sz="1600" b="1" dirty="0" err="1">
                <a:solidFill>
                  <a:schemeClr val="bg1"/>
                </a:solidFill>
                <a:latin typeface="Roboto Black"/>
              </a:rPr>
              <a:t>Игрок</a:t>
            </a:r>
            <a:r>
              <a:rPr lang="en" sz="1600" b="1" dirty="0">
                <a:solidFill>
                  <a:schemeClr val="bg1"/>
                </a:solidFill>
                <a:latin typeface="Roboto Black"/>
              </a:rPr>
              <a:t> 1: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 WASD — 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Выбор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карт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. Q\E — 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отмена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\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выбор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юнита</a:t>
            </a:r>
            <a:r>
              <a:rPr lang="en" sz="1600" dirty="0">
                <a:solidFill>
                  <a:schemeClr val="bg1"/>
                </a:solidFill>
                <a:latin typeface="Roboto Black"/>
                <a:ea typeface="Roboto"/>
                <a:cs typeface="Roboto"/>
                <a:sym typeface="Roboto"/>
              </a:rPr>
              <a:t>.</a:t>
            </a:r>
            <a:endParaRPr sz="1600" dirty="0">
              <a:solidFill>
                <a:schemeClr val="bg1"/>
              </a:solidFill>
              <a:latin typeface="Roboto Black"/>
            </a:endParaRPr>
          </a:p>
          <a:p>
            <a:pPr lvl="1">
              <a:buSzPts val="1000"/>
              <a:buFont typeface="Arial"/>
              <a:buChar char="•"/>
            </a:pPr>
            <a:r>
              <a:rPr lang="en" sz="1600" b="1" dirty="0" err="1">
                <a:solidFill>
                  <a:schemeClr val="bg1"/>
                </a:solidFill>
                <a:latin typeface="Roboto Black"/>
              </a:rPr>
              <a:t>Игрок</a:t>
            </a:r>
            <a:r>
              <a:rPr lang="en" sz="1600" b="1" dirty="0">
                <a:solidFill>
                  <a:schemeClr val="bg1"/>
                </a:solidFill>
                <a:latin typeface="Roboto Black"/>
              </a:rPr>
              <a:t> 2: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 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Стрелки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—  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Выбор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карт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.  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RCtrl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\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RShift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—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отмена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\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выбор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 </a:t>
            </a:r>
            <a:r>
              <a:rPr lang="en" sz="1600" dirty="0" err="1">
                <a:solidFill>
                  <a:schemeClr val="bg1"/>
                </a:solidFill>
                <a:latin typeface="Roboto Black"/>
              </a:rPr>
              <a:t>юнита</a:t>
            </a:r>
            <a:r>
              <a:rPr lang="en" sz="1600" dirty="0">
                <a:solidFill>
                  <a:schemeClr val="bg1"/>
                </a:solidFill>
                <a:latin typeface="Roboto Black"/>
              </a:rPr>
              <a:t>.</a:t>
            </a:r>
          </a:p>
          <a:p>
            <a:pPr marL="0" indent="0"/>
            <a:r>
              <a:rPr lang="en" sz="1600" b="1" dirty="0">
                <a:solidFill>
                  <a:schemeClr val="bg1"/>
                </a:solidFill>
                <a:latin typeface="Roboto Black"/>
              </a:rPr>
              <a:t> </a:t>
            </a:r>
            <a:r>
              <a:rPr lang="en" sz="1600" b="1" dirty="0" err="1">
                <a:solidFill>
                  <a:schemeClr val="bg1"/>
                </a:solidFill>
                <a:latin typeface="Roboto Black"/>
              </a:rPr>
              <a:t>Цель</a:t>
            </a:r>
            <a:r>
              <a:rPr lang="en" sz="1600" b="1" dirty="0">
                <a:solidFill>
                  <a:schemeClr val="bg1"/>
                </a:solidFill>
                <a:latin typeface="Roboto Black"/>
              </a:rPr>
              <a:t>:</a:t>
            </a:r>
            <a:endParaRPr lang="en" sz="1600" dirty="0">
              <a:solidFill>
                <a:schemeClr val="bg1"/>
              </a:solidFill>
              <a:latin typeface="Roboto Black"/>
            </a:endParaRPr>
          </a:p>
          <a:p>
            <a:pPr marL="914400" lvl="2" indent="0"/>
            <a:r>
              <a:rPr lang="en" sz="1600" dirty="0">
                <a:solidFill>
                  <a:schemeClr val="bg1"/>
                </a:solidFill>
                <a:latin typeface="Roboto Black"/>
              </a:rPr>
              <a:t>Уничтожить главную башню </a:t>
            </a:r>
            <a:r>
              <a:rPr lang="en" sz="1600" dirty="0" smtClean="0">
                <a:solidFill>
                  <a:schemeClr val="bg1"/>
                </a:solidFill>
                <a:latin typeface="Roboto Black"/>
              </a:rPr>
              <a:t>противник</a:t>
            </a:r>
            <a:r>
              <a:rPr lang="ru-RU" sz="1600" dirty="0" smtClean="0">
                <a:solidFill>
                  <a:schemeClr val="bg1"/>
                </a:solidFill>
                <a:latin typeface="Roboto Black"/>
              </a:rPr>
              <a:t>а.</a:t>
            </a:r>
            <a:endParaRPr lang="en" dirty="0">
              <a:solidFill>
                <a:srgbClr val="6164A7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>
            <a:spLocks noGrp="1"/>
          </p:cNvSpPr>
          <p:nvPr>
            <p:ph type="body" idx="1"/>
          </p:nvPr>
        </p:nvSpPr>
        <p:spPr>
          <a:xfrm>
            <a:off x="129840" y="3735785"/>
            <a:ext cx="24801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 err="1">
                <a:latin typeface="Roboto Medium"/>
              </a:rPr>
              <a:t>Атакует</a:t>
            </a:r>
            <a:r>
              <a:rPr lang="en" dirty="0">
                <a:latin typeface="Roboto Medium"/>
              </a:rPr>
              <a:t> </a:t>
            </a:r>
            <a:r>
              <a:rPr lang="en" dirty="0" err="1">
                <a:latin typeface="Roboto Medium"/>
              </a:rPr>
              <a:t>противника</a:t>
            </a:r>
            <a:r>
              <a:rPr lang="en" dirty="0">
                <a:latin typeface="Roboto Medium"/>
              </a:rPr>
              <a:t> в </a:t>
            </a:r>
            <a:r>
              <a:rPr lang="en" dirty="0" err="1">
                <a:latin typeface="Roboto Medium"/>
              </a:rPr>
              <a:t>ближнем</a:t>
            </a:r>
            <a:r>
              <a:rPr lang="en" dirty="0">
                <a:latin typeface="Roboto Medium"/>
              </a:rPr>
              <a:t> </a:t>
            </a:r>
            <a:r>
              <a:rPr lang="en" dirty="0" err="1">
                <a:latin typeface="Roboto Medium"/>
              </a:rPr>
              <a:t>бою</a:t>
            </a:r>
            <a:r>
              <a:rPr lang="en" dirty="0">
                <a:latin typeface="Roboto Medium"/>
              </a:rPr>
              <a:t>. </a:t>
            </a:r>
            <a:r>
              <a:rPr lang="en" dirty="0" err="1">
                <a:latin typeface="Roboto Medium"/>
              </a:rPr>
              <a:t>Имеет</a:t>
            </a:r>
            <a:r>
              <a:rPr lang="en" dirty="0">
                <a:latin typeface="Roboto Medium"/>
              </a:rPr>
              <a:t> </a:t>
            </a:r>
            <a:r>
              <a:rPr lang="en" dirty="0" err="1">
                <a:latin typeface="Roboto Medium"/>
              </a:rPr>
              <a:t>большой</a:t>
            </a:r>
            <a:r>
              <a:rPr lang="en" dirty="0">
                <a:latin typeface="Roboto Medium"/>
              </a:rPr>
              <a:t> </a:t>
            </a:r>
            <a:r>
              <a:rPr lang="en" dirty="0" err="1">
                <a:latin typeface="Roboto Medium"/>
              </a:rPr>
              <a:t>запас</a:t>
            </a:r>
            <a:r>
              <a:rPr lang="en" dirty="0">
                <a:latin typeface="Roboto Medium"/>
              </a:rPr>
              <a:t> </a:t>
            </a:r>
            <a:r>
              <a:rPr lang="en" dirty="0" err="1">
                <a:latin typeface="Roboto Medium"/>
              </a:rPr>
              <a:t>здоровья</a:t>
            </a:r>
            <a:r>
              <a:rPr lang="en" dirty="0">
                <a:latin typeface="Roboto Medium"/>
              </a:rPr>
              <a:t> и </a:t>
            </a:r>
            <a:r>
              <a:rPr lang="en" dirty="0" err="1">
                <a:latin typeface="Roboto Medium"/>
              </a:rPr>
              <a:t>низкую</a:t>
            </a:r>
            <a:r>
              <a:rPr lang="en" dirty="0">
                <a:latin typeface="Roboto Medium"/>
              </a:rPr>
              <a:t> </a:t>
            </a:r>
            <a:r>
              <a:rPr lang="en" dirty="0" err="1">
                <a:latin typeface="Roboto Medium"/>
              </a:rPr>
              <a:t>стоимость</a:t>
            </a:r>
            <a:endParaRPr lang="en" dirty="0">
              <a:latin typeface="Roboto Medium"/>
            </a:endParaRPr>
          </a:p>
        </p:txBody>
      </p:sp>
      <p:sp>
        <p:nvSpPr>
          <p:cNvPr id="226" name="Google Shape;226;p42"/>
          <p:cNvSpPr txBox="1">
            <a:spLocks noGrp="1"/>
          </p:cNvSpPr>
          <p:nvPr>
            <p:ph type="body" idx="2"/>
          </p:nvPr>
        </p:nvSpPr>
        <p:spPr>
          <a:xfrm>
            <a:off x="2990760" y="3735785"/>
            <a:ext cx="24801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err="1">
                <a:latin typeface="Roboto Medium"/>
                <a:ea typeface="Roboto Medium"/>
                <a:cs typeface="Roboto Medium"/>
              </a:rPr>
              <a:t>Атакует</a:t>
            </a:r>
            <a:r>
              <a:rPr lang="en" dirty="0">
                <a:latin typeface="Roboto Medium"/>
                <a:ea typeface="Roboto Medium"/>
                <a:cs typeface="Roboto Medium"/>
              </a:rPr>
              <a:t> </a:t>
            </a:r>
            <a:r>
              <a:rPr lang="en" err="1">
                <a:latin typeface="Roboto Medium"/>
                <a:ea typeface="Roboto Medium"/>
                <a:cs typeface="Roboto Medium"/>
              </a:rPr>
              <a:t>противника</a:t>
            </a:r>
            <a:r>
              <a:rPr lang="en" dirty="0">
                <a:latin typeface="Roboto Medium"/>
                <a:ea typeface="Roboto Medium"/>
                <a:cs typeface="Roboto Medium"/>
              </a:rPr>
              <a:t> </a:t>
            </a:r>
            <a:r>
              <a:rPr lang="en" err="1">
                <a:latin typeface="Roboto Medium"/>
                <a:ea typeface="Roboto Medium"/>
                <a:cs typeface="Roboto Medium"/>
              </a:rPr>
              <a:t>на</a:t>
            </a:r>
            <a:r>
              <a:rPr lang="en" dirty="0">
                <a:latin typeface="Roboto Medium"/>
                <a:ea typeface="Roboto Medium"/>
                <a:cs typeface="Roboto Medium"/>
              </a:rPr>
              <a:t> </a:t>
            </a:r>
            <a:r>
              <a:rPr lang="en" err="1">
                <a:latin typeface="Roboto Medium"/>
                <a:ea typeface="Roboto Medium"/>
                <a:cs typeface="Roboto Medium"/>
              </a:rPr>
              <a:t>растоянии</a:t>
            </a:r>
            <a:r>
              <a:rPr lang="en" dirty="0">
                <a:latin typeface="Roboto Medium"/>
                <a:ea typeface="Roboto Medium"/>
                <a:cs typeface="Roboto Medium"/>
              </a:rPr>
              <a:t>, </a:t>
            </a:r>
            <a:r>
              <a:rPr lang="en" err="1">
                <a:latin typeface="Roboto Medium"/>
                <a:ea typeface="Roboto Medium"/>
                <a:cs typeface="Roboto Medium"/>
              </a:rPr>
              <a:t>но</a:t>
            </a:r>
            <a:r>
              <a:rPr lang="en" dirty="0">
                <a:latin typeface="Roboto Medium"/>
                <a:ea typeface="Roboto Medium"/>
                <a:cs typeface="Roboto Medium"/>
              </a:rPr>
              <a:t> </a:t>
            </a:r>
            <a:r>
              <a:rPr lang="en" err="1">
                <a:latin typeface="Roboto Medium"/>
                <a:ea typeface="Roboto Medium"/>
                <a:cs typeface="Roboto Medium"/>
              </a:rPr>
              <a:t>имеет</a:t>
            </a:r>
            <a:r>
              <a:rPr lang="en" dirty="0">
                <a:latin typeface="Roboto Medium"/>
                <a:ea typeface="Roboto Medium"/>
                <a:cs typeface="Roboto Medium"/>
              </a:rPr>
              <a:t> </a:t>
            </a:r>
            <a:r>
              <a:rPr lang="en" err="1">
                <a:latin typeface="Roboto Medium"/>
                <a:ea typeface="Roboto Medium"/>
                <a:cs typeface="Roboto Medium"/>
              </a:rPr>
              <a:t>небольшой</a:t>
            </a:r>
            <a:r>
              <a:rPr lang="en" dirty="0">
                <a:latin typeface="Roboto Medium"/>
                <a:ea typeface="Roboto Medium"/>
                <a:cs typeface="Roboto Medium"/>
              </a:rPr>
              <a:t> </a:t>
            </a:r>
            <a:r>
              <a:rPr lang="en" err="1">
                <a:latin typeface="Roboto Medium"/>
                <a:ea typeface="Roboto Medium"/>
                <a:cs typeface="Roboto Medium"/>
              </a:rPr>
              <a:t>запас</a:t>
            </a:r>
            <a:r>
              <a:rPr lang="en" dirty="0">
                <a:latin typeface="Roboto Medium"/>
                <a:ea typeface="Roboto Medium"/>
                <a:cs typeface="Roboto Medium"/>
              </a:rPr>
              <a:t> </a:t>
            </a:r>
            <a:r>
              <a:rPr lang="en" err="1">
                <a:latin typeface="Roboto Medium"/>
                <a:ea typeface="Roboto Medium"/>
                <a:cs typeface="Roboto Medium"/>
              </a:rPr>
              <a:t>доровья</a:t>
            </a:r>
            <a:endParaRPr lang="ru-RU">
              <a:latin typeface="Roboto Medium"/>
              <a:ea typeface="Roboto Medium"/>
              <a:cs typeface="Roboto Medium"/>
            </a:endParaRPr>
          </a:p>
        </p:txBody>
      </p:sp>
      <p:sp>
        <p:nvSpPr>
          <p:cNvPr id="227" name="Google Shape;227;p42"/>
          <p:cNvSpPr txBox="1">
            <a:spLocks noGrp="1"/>
          </p:cNvSpPr>
          <p:nvPr>
            <p:ph type="subTitle" idx="3"/>
          </p:nvPr>
        </p:nvSpPr>
        <p:spPr>
          <a:xfrm>
            <a:off x="129840" y="399835"/>
            <a:ext cx="24801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Воин</a:t>
            </a:r>
          </a:p>
        </p:txBody>
      </p:sp>
      <p:sp>
        <p:nvSpPr>
          <p:cNvPr id="228" name="Google Shape;228;p42"/>
          <p:cNvSpPr txBox="1">
            <a:spLocks noGrp="1"/>
          </p:cNvSpPr>
          <p:nvPr>
            <p:ph type="subTitle" idx="4"/>
          </p:nvPr>
        </p:nvSpPr>
        <p:spPr>
          <a:xfrm>
            <a:off x="2807880" y="399835"/>
            <a:ext cx="24801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Лучник</a:t>
            </a:r>
          </a:p>
        </p:txBody>
      </p:sp>
      <p:sp>
        <p:nvSpPr>
          <p:cNvPr id="229" name="Google Shape;229;p42"/>
          <p:cNvSpPr txBox="1">
            <a:spLocks noGrp="1"/>
          </p:cNvSpPr>
          <p:nvPr>
            <p:ph type="title"/>
          </p:nvPr>
        </p:nvSpPr>
        <p:spPr>
          <a:xfrm>
            <a:off x="5292480" y="1050540"/>
            <a:ext cx="39240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</a:rPr>
              <a:t>Игровые</a:t>
            </a:r>
            <a:r>
              <a:rPr lang="en" dirty="0">
                <a:solidFill>
                  <a:schemeClr val="lt1"/>
                </a:solidFill>
                <a:latin typeface="Roboto Black"/>
                <a:ea typeface="Roboto Black"/>
                <a:cs typeface="Roboto Black"/>
              </a:rPr>
              <a:t> </a:t>
            </a:r>
            <a:r>
              <a:rPr lang="en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</a:rPr>
              <a:t>юниты</a:t>
            </a:r>
          </a:p>
        </p:txBody>
      </p:sp>
      <p:pic>
        <p:nvPicPr>
          <p:cNvPr id="3" name="Рисунок 2" descr="Изображение выглядит как мультфильм, Человеческое лицо, девочка, статуэтк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7AE7B4C-F809-3969-D91B-73E58671C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480" y="1061357"/>
            <a:ext cx="2475241" cy="24411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2" y="623990"/>
            <a:ext cx="1792503" cy="3111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EBC08FB3-9A07-FC61-F821-B53008A1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>
            <a:extLst>
              <a:ext uri="{FF2B5EF4-FFF2-40B4-BE49-F238E27FC236}">
                <a16:creationId xmlns:a16="http://schemas.microsoft.com/office/drawing/2014/main" id="{C1C8D4E4-D496-B649-F03F-BBECBC4DB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840" y="3735785"/>
            <a:ext cx="24801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Атакует</a:t>
            </a:r>
            <a:r>
              <a:rPr lang="en" dirty="0"/>
              <a:t> </a:t>
            </a:r>
            <a:r>
              <a:rPr lang="en" dirty="0" err="1"/>
              <a:t>только</a:t>
            </a:r>
            <a:r>
              <a:rPr lang="en" dirty="0"/>
              <a:t> </a:t>
            </a:r>
            <a:r>
              <a:rPr lang="en" dirty="0" err="1"/>
              <a:t>здания</a:t>
            </a:r>
            <a:r>
              <a:rPr lang="en" dirty="0"/>
              <a:t> в </a:t>
            </a:r>
            <a:r>
              <a:rPr lang="en" dirty="0" err="1"/>
              <a:t>ближнем</a:t>
            </a:r>
            <a:r>
              <a:rPr lang="en" dirty="0"/>
              <a:t> </a:t>
            </a:r>
            <a:r>
              <a:rPr lang="en" dirty="0" err="1"/>
              <a:t>бою</a:t>
            </a:r>
            <a:r>
              <a:rPr lang="en" dirty="0"/>
              <a:t>. </a:t>
            </a:r>
            <a:r>
              <a:rPr lang="en" dirty="0" err="1"/>
              <a:t>Огромный</a:t>
            </a:r>
            <a:r>
              <a:rPr lang="en" dirty="0"/>
              <a:t> </a:t>
            </a:r>
            <a:r>
              <a:rPr lang="en" dirty="0" err="1"/>
              <a:t>запас</a:t>
            </a:r>
            <a:r>
              <a:rPr lang="en" dirty="0"/>
              <a:t> </a:t>
            </a:r>
            <a:r>
              <a:rPr lang="en" dirty="0" err="1"/>
              <a:t>здоровья</a:t>
            </a:r>
            <a:r>
              <a:rPr lang="en" dirty="0"/>
              <a:t>, </a:t>
            </a:r>
            <a:r>
              <a:rPr lang="en" dirty="0" err="1"/>
              <a:t>медленная</a:t>
            </a:r>
            <a:r>
              <a:rPr lang="en" dirty="0"/>
              <a:t> </a:t>
            </a:r>
            <a:r>
              <a:rPr lang="en" dirty="0" err="1"/>
              <a:t>скорость</a:t>
            </a:r>
          </a:p>
        </p:txBody>
      </p:sp>
      <p:sp>
        <p:nvSpPr>
          <p:cNvPr id="226" name="Google Shape;226;p42">
            <a:extLst>
              <a:ext uri="{FF2B5EF4-FFF2-40B4-BE49-F238E27FC236}">
                <a16:creationId xmlns:a16="http://schemas.microsoft.com/office/drawing/2014/main" id="{5C097F5E-7393-F1B5-051F-612CF73E732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998380" y="3735785"/>
            <a:ext cx="24801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 err="1"/>
              <a:t>Выступает</a:t>
            </a:r>
            <a:r>
              <a:rPr lang="en" dirty="0"/>
              <a:t> в </a:t>
            </a:r>
            <a:r>
              <a:rPr lang="en" dirty="0" err="1"/>
              <a:t>качестве</a:t>
            </a:r>
            <a:r>
              <a:rPr lang="en" dirty="0"/>
              <a:t> </a:t>
            </a:r>
            <a:r>
              <a:rPr lang="en" dirty="0" err="1"/>
              <a:t>защиты</a:t>
            </a:r>
            <a:r>
              <a:rPr lang="en" dirty="0"/>
              <a:t>, </a:t>
            </a:r>
            <a:r>
              <a:rPr lang="en" dirty="0" err="1"/>
              <a:t>не</a:t>
            </a:r>
            <a:r>
              <a:rPr lang="en" dirty="0"/>
              <a:t> </a:t>
            </a:r>
            <a:r>
              <a:rPr lang="en" dirty="0" err="1"/>
              <a:t>может</a:t>
            </a:r>
            <a:r>
              <a:rPr lang="en" dirty="0"/>
              <a:t> </a:t>
            </a:r>
            <a:r>
              <a:rPr lang="en" dirty="0" err="1"/>
              <a:t>передвигатся</a:t>
            </a:r>
            <a:r>
              <a:rPr lang="en" dirty="0"/>
              <a:t> </a:t>
            </a:r>
            <a:r>
              <a:rPr lang="en" dirty="0" err="1"/>
              <a:t>по</a:t>
            </a:r>
            <a:r>
              <a:rPr lang="en" dirty="0"/>
              <a:t> </a:t>
            </a:r>
            <a:r>
              <a:rPr lang="en" dirty="0" err="1"/>
              <a:t>карте</a:t>
            </a:r>
            <a:r>
              <a:rPr lang="en" dirty="0"/>
              <a:t>. </a:t>
            </a:r>
            <a:r>
              <a:rPr lang="en" dirty="0" err="1"/>
              <a:t>Производит</a:t>
            </a:r>
            <a:r>
              <a:rPr lang="en" dirty="0"/>
              <a:t> </a:t>
            </a:r>
            <a:r>
              <a:rPr lang="en" dirty="0" err="1"/>
              <a:t>атаки</a:t>
            </a:r>
            <a:r>
              <a:rPr lang="en" dirty="0"/>
              <a:t> </a:t>
            </a:r>
            <a:r>
              <a:rPr lang="en" dirty="0" err="1"/>
              <a:t>на</a:t>
            </a:r>
            <a:r>
              <a:rPr lang="en" dirty="0"/>
              <a:t> </a:t>
            </a:r>
            <a:r>
              <a:rPr lang="en" dirty="0" err="1"/>
              <a:t>растоянии</a:t>
            </a:r>
          </a:p>
        </p:txBody>
      </p:sp>
      <p:sp>
        <p:nvSpPr>
          <p:cNvPr id="227" name="Google Shape;227;p42">
            <a:extLst>
              <a:ext uri="{FF2B5EF4-FFF2-40B4-BE49-F238E27FC236}">
                <a16:creationId xmlns:a16="http://schemas.microsoft.com/office/drawing/2014/main" id="{37D01BFF-78D6-A788-434C-CE01B422076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29840" y="399835"/>
            <a:ext cx="24801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Гигант</a:t>
            </a:r>
          </a:p>
        </p:txBody>
      </p:sp>
      <p:sp>
        <p:nvSpPr>
          <p:cNvPr id="228" name="Google Shape;228;p42">
            <a:extLst>
              <a:ext uri="{FF2B5EF4-FFF2-40B4-BE49-F238E27FC236}">
                <a16:creationId xmlns:a16="http://schemas.microsoft.com/office/drawing/2014/main" id="{ACFA4E7A-9AAF-4F97-C2A9-3FEBEA00DB7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807880" y="399835"/>
            <a:ext cx="24801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Пушка</a:t>
            </a:r>
          </a:p>
        </p:txBody>
      </p:sp>
      <p:sp>
        <p:nvSpPr>
          <p:cNvPr id="229" name="Google Shape;229;p42">
            <a:extLst>
              <a:ext uri="{FF2B5EF4-FFF2-40B4-BE49-F238E27FC236}">
                <a16:creationId xmlns:a16="http://schemas.microsoft.com/office/drawing/2014/main" id="{3150F431-B8C5-4C64-F2B0-CE9B2921EE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92480" y="1050540"/>
            <a:ext cx="392400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</a:rPr>
              <a:t>Игровые</a:t>
            </a:r>
            <a:r>
              <a:rPr lang="en" dirty="0">
                <a:solidFill>
                  <a:schemeClr val="lt1"/>
                </a:solidFill>
                <a:latin typeface="Roboto Black"/>
                <a:ea typeface="Roboto Black"/>
                <a:cs typeface="Roboto Black"/>
              </a:rPr>
              <a:t> </a:t>
            </a:r>
            <a:r>
              <a:rPr lang="en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</a:rPr>
              <a:t>юниты</a:t>
            </a:r>
          </a:p>
        </p:txBody>
      </p:sp>
      <p:pic>
        <p:nvPicPr>
          <p:cNvPr id="3" name="Рисунок 2" descr="Изображение выглядит как игрушка, Человеческое лицо, мультфильм, человек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D5420D5-D54B-64AC-F37D-BC53D579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1" y="1028700"/>
            <a:ext cx="2408126" cy="25146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FB61C7-970B-780C-D04E-3E05053A2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234" y="1289957"/>
            <a:ext cx="2402063" cy="21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9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>
            <a:spLocks noGrp="1"/>
          </p:cNvSpPr>
          <p:nvPr>
            <p:ph type="title"/>
          </p:nvPr>
        </p:nvSpPr>
        <p:spPr>
          <a:xfrm>
            <a:off x="1596729" y="1365856"/>
            <a:ext cx="6400221" cy="21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1100"/>
            </a:pPr>
            <a:r>
              <a:rPr lang="en" err="1"/>
              <a:t>Код</a:t>
            </a:r>
            <a:r>
              <a:rPr lang="en" dirty="0"/>
              <a:t> </a:t>
            </a:r>
            <a:r>
              <a:rPr lang="en" err="1"/>
              <a:t>проекта</a:t>
            </a:r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>
            <a:spLocks noGrp="1"/>
          </p:cNvSpPr>
          <p:nvPr>
            <p:ph type="subTitle" idx="1"/>
          </p:nvPr>
        </p:nvSpPr>
        <p:spPr>
          <a:xfrm>
            <a:off x="3912780" y="2170878"/>
            <a:ext cx="5094000" cy="17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400" b="1" err="1">
                <a:solidFill>
                  <a:schemeClr val="bg1"/>
                </a:solidFill>
              </a:rPr>
              <a:t>Планы</a:t>
            </a:r>
            <a:r>
              <a:rPr lang="en" sz="1400" b="1" dirty="0">
                <a:solidFill>
                  <a:schemeClr val="bg1"/>
                </a:solidFill>
              </a:rPr>
              <a:t> </a:t>
            </a:r>
            <a:r>
              <a:rPr lang="en" sz="1400" b="1" err="1">
                <a:solidFill>
                  <a:schemeClr val="bg1"/>
                </a:solidFill>
              </a:rPr>
              <a:t>на</a:t>
            </a:r>
            <a:r>
              <a:rPr lang="en" sz="1400" b="1" dirty="0">
                <a:solidFill>
                  <a:schemeClr val="bg1"/>
                </a:solidFill>
              </a:rPr>
              <a:t> </a:t>
            </a:r>
            <a:r>
              <a:rPr lang="en" sz="1400" b="1" err="1">
                <a:solidFill>
                  <a:schemeClr val="bg1"/>
                </a:solidFill>
              </a:rPr>
              <a:t>будущее</a:t>
            </a:r>
            <a:r>
              <a:rPr lang="en" sz="1400" b="1" dirty="0">
                <a:solidFill>
                  <a:schemeClr val="bg1"/>
                </a:solidFill>
              </a:rPr>
              <a:t>:</a:t>
            </a:r>
            <a:endParaRPr lang="en" sz="1400" dirty="0">
              <a:solidFill>
                <a:schemeClr val="bg1"/>
              </a:solidFill>
            </a:endParaRPr>
          </a:p>
          <a:p>
            <a:pPr marL="0" indent="0"/>
            <a:endParaRPr lang="en" sz="1400" b="1" dirty="0">
              <a:solidFill>
                <a:schemeClr val="bg1"/>
              </a:solidFill>
              <a:sym typeface="Roboto"/>
            </a:endParaRPr>
          </a:p>
          <a:p>
            <a:pPr marL="425450" lvl="1" indent="0"/>
            <a:r>
              <a:rPr lang="en" sz="1400" b="1" err="1">
                <a:solidFill>
                  <a:schemeClr val="bg1"/>
                </a:solidFill>
                <a:sym typeface="Roboto"/>
              </a:rPr>
              <a:t>Улучшение</a:t>
            </a:r>
            <a:r>
              <a:rPr lang="en" sz="1400" b="1" dirty="0">
                <a:solidFill>
                  <a:schemeClr val="bg1"/>
                </a:solidFill>
                <a:sym typeface="Roboto"/>
              </a:rPr>
              <a:t> </a:t>
            </a:r>
            <a:r>
              <a:rPr lang="en" sz="1400" b="1" err="1">
                <a:solidFill>
                  <a:schemeClr val="bg1"/>
                </a:solidFill>
                <a:sym typeface="Roboto"/>
              </a:rPr>
              <a:t>баланса</a:t>
            </a:r>
            <a:r>
              <a:rPr lang="en" sz="1400" b="1" dirty="0">
                <a:solidFill>
                  <a:schemeClr val="bg1"/>
                </a:solidFill>
                <a:sym typeface="Roboto"/>
              </a:rPr>
              <a:t>: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 </a:t>
            </a:r>
            <a:r>
              <a:rPr lang="en" sz="1400" err="1">
                <a:solidFill>
                  <a:schemeClr val="bg1"/>
                </a:solidFill>
                <a:sym typeface="Roboto"/>
              </a:rPr>
              <a:t>Тонкая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 </a:t>
            </a:r>
            <a:r>
              <a:rPr lang="en" sz="1400" err="1">
                <a:solidFill>
                  <a:schemeClr val="bg1"/>
                </a:solidFill>
                <a:sym typeface="Roboto"/>
              </a:rPr>
              <a:t>настройка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 </a:t>
            </a:r>
            <a:r>
              <a:rPr lang="en" sz="1400" err="1">
                <a:solidFill>
                  <a:schemeClr val="bg1"/>
                </a:solidFill>
                <a:sym typeface="Roboto"/>
              </a:rPr>
              <a:t>характеристик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 </a:t>
            </a:r>
            <a:r>
              <a:rPr lang="en" sz="1400" err="1">
                <a:solidFill>
                  <a:schemeClr val="bg1"/>
                </a:solidFill>
                <a:sym typeface="Roboto"/>
              </a:rPr>
              <a:t>юнитов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.</a:t>
            </a:r>
            <a:endParaRPr lang="en" sz="1400" dirty="0">
              <a:solidFill>
                <a:schemeClr val="bg1"/>
              </a:solidFill>
            </a:endParaRPr>
          </a:p>
          <a:p>
            <a:pPr marL="425450" lvl="1" indent="0"/>
            <a:endParaRPr lang="en" sz="1400" dirty="0">
              <a:solidFill>
                <a:schemeClr val="bg1"/>
              </a:solidFill>
              <a:sym typeface="Roboto"/>
            </a:endParaRPr>
          </a:p>
          <a:p>
            <a:pPr marL="425450" lvl="1" indent="0"/>
            <a:r>
              <a:rPr lang="en" sz="1400" b="1" dirty="0">
                <a:solidFill>
                  <a:schemeClr val="bg1"/>
                </a:solidFill>
                <a:sym typeface="Roboto"/>
              </a:rPr>
              <a:t>ИИ: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 </a:t>
            </a:r>
            <a:r>
              <a:rPr lang="en" sz="1400" err="1">
                <a:solidFill>
                  <a:schemeClr val="bg1"/>
                </a:solidFill>
                <a:sym typeface="Roboto"/>
              </a:rPr>
              <a:t>Простой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 </a:t>
            </a:r>
            <a:r>
              <a:rPr lang="en" sz="1400" err="1">
                <a:solidFill>
                  <a:schemeClr val="bg1"/>
                </a:solidFill>
                <a:sym typeface="Roboto"/>
              </a:rPr>
              <a:t>бот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 </a:t>
            </a:r>
            <a:r>
              <a:rPr lang="en" sz="1400" err="1">
                <a:solidFill>
                  <a:schemeClr val="bg1"/>
                </a:solidFill>
                <a:sym typeface="Roboto"/>
              </a:rPr>
              <a:t>для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 </a:t>
            </a:r>
            <a:r>
              <a:rPr lang="en" sz="1400" err="1">
                <a:solidFill>
                  <a:schemeClr val="bg1"/>
                </a:solidFill>
                <a:sym typeface="Roboto"/>
              </a:rPr>
              <a:t>одиночной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 </a:t>
            </a:r>
            <a:r>
              <a:rPr lang="en" sz="1400" err="1">
                <a:solidFill>
                  <a:schemeClr val="bg1"/>
                </a:solidFill>
                <a:sym typeface="Roboto"/>
              </a:rPr>
              <a:t>игры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.</a:t>
            </a:r>
            <a:endParaRPr lang="en" sz="1400" dirty="0">
              <a:solidFill>
                <a:schemeClr val="bg1"/>
              </a:solidFill>
            </a:endParaRPr>
          </a:p>
          <a:p>
            <a:pPr marL="425450" lvl="1" indent="0"/>
            <a:endParaRPr lang="en" sz="1400" dirty="0">
              <a:solidFill>
                <a:schemeClr val="bg1"/>
              </a:solidFill>
              <a:sym typeface="Roboto"/>
            </a:endParaRPr>
          </a:p>
          <a:p>
            <a:pPr marL="425450" lvl="1" indent="0"/>
            <a:r>
              <a:rPr lang="en" sz="1400" b="1" err="1">
                <a:solidFill>
                  <a:schemeClr val="bg1"/>
                </a:solidFill>
                <a:sym typeface="Roboto"/>
              </a:rPr>
              <a:t>Онлайн-мультиплеер</a:t>
            </a:r>
            <a:endParaRPr lang="en" sz="1400">
              <a:solidFill>
                <a:schemeClr val="bg1"/>
              </a:solidFill>
            </a:endParaRPr>
          </a:p>
          <a:p>
            <a:pPr marL="425450" lvl="1" indent="0"/>
            <a:endParaRPr lang="en" sz="1400" b="1" dirty="0">
              <a:solidFill>
                <a:schemeClr val="bg1"/>
              </a:solidFill>
              <a:sym typeface="Roboto"/>
            </a:endParaRPr>
          </a:p>
          <a:p>
            <a:pPr marL="425450" lvl="1" indent="0"/>
            <a:r>
              <a:rPr lang="en" sz="1400" dirty="0" err="1">
                <a:solidFill>
                  <a:schemeClr val="bg1"/>
                </a:solidFill>
                <a:sym typeface="Roboto"/>
              </a:rPr>
              <a:t>Анимация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, </a:t>
            </a:r>
            <a:r>
              <a:rPr lang="en" sz="1400" dirty="0" err="1">
                <a:solidFill>
                  <a:schemeClr val="bg1"/>
                </a:solidFill>
                <a:sym typeface="Roboto"/>
              </a:rPr>
              <a:t>более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 </a:t>
            </a:r>
            <a:r>
              <a:rPr lang="en" sz="1400" dirty="0" err="1">
                <a:solidFill>
                  <a:schemeClr val="bg1"/>
                </a:solidFill>
                <a:sym typeface="Roboto"/>
              </a:rPr>
              <a:t>качественные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 </a:t>
            </a:r>
            <a:r>
              <a:rPr lang="en" sz="1400" dirty="0" err="1">
                <a:solidFill>
                  <a:schemeClr val="bg1"/>
                </a:solidFill>
                <a:sym typeface="Roboto"/>
              </a:rPr>
              <a:t>спрайты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, </a:t>
            </a:r>
            <a:r>
              <a:rPr lang="en" sz="1400" dirty="0" err="1">
                <a:solidFill>
                  <a:schemeClr val="bg1"/>
                </a:solidFill>
                <a:sym typeface="Roboto"/>
              </a:rPr>
              <a:t>звуковые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 </a:t>
            </a:r>
            <a:r>
              <a:rPr lang="en" sz="1400" dirty="0" err="1">
                <a:solidFill>
                  <a:schemeClr val="bg1"/>
                </a:solidFill>
                <a:sym typeface="Roboto"/>
              </a:rPr>
              <a:t>эффекты</a:t>
            </a:r>
            <a:r>
              <a:rPr lang="en" sz="1400" dirty="0">
                <a:solidFill>
                  <a:schemeClr val="bg1"/>
                </a:solidFill>
                <a:sym typeface="Roboto"/>
              </a:rPr>
              <a:t>.</a:t>
            </a:r>
            <a:endParaRPr lang="en" sz="1400">
              <a:solidFill>
                <a:schemeClr val="bg1"/>
              </a:solidFill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3913260" y="1126740"/>
            <a:ext cx="4426920" cy="12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dirty="0" err="1">
                <a:solidFill>
                  <a:schemeClr val="lt1"/>
                </a:solidFill>
              </a:rPr>
              <a:t>Спасибо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 err="1">
                <a:solidFill>
                  <a:schemeClr val="lt1"/>
                </a:solidFill>
              </a:rPr>
              <a:t>за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 err="1">
                <a:solidFill>
                  <a:schemeClr val="lt1"/>
                </a:solidFill>
              </a:rPr>
              <a:t>внимание</a:t>
            </a:r>
          </a:p>
        </p:txBody>
      </p:sp>
      <p:pic>
        <p:nvPicPr>
          <p:cNvPr id="2" name="Рисунок 1" descr="Изображение выглядит как шаблон, пиксель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52C0FFD-6EBB-FA76-2743-7D53B6AB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1" y="1286283"/>
            <a:ext cx="2438400" cy="24307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AB464F-D7E8-E20D-03E2-0C688F7E8042}"/>
              </a:ext>
            </a:extLst>
          </p:cNvPr>
          <p:cNvSpPr txBox="1"/>
          <p:nvPr/>
        </p:nvSpPr>
        <p:spPr>
          <a:xfrm>
            <a:off x="1000125" y="38168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800" dirty="0">
                <a:solidFill>
                  <a:srgbClr val="F21667"/>
                </a:solidFill>
                <a:latin typeface="Roboto Black"/>
              </a:rPr>
              <a:t>Ссылка на </a:t>
            </a:r>
            <a:r>
              <a:rPr lang="ru-RU" sz="1800" err="1">
                <a:solidFill>
                  <a:srgbClr val="F21667"/>
                </a:solidFill>
                <a:latin typeface="Roboto Black"/>
              </a:rPr>
              <a:t>Github</a:t>
            </a:r>
            <a:endParaRPr lang="ru-RU" sz="1800" dirty="0" err="1">
              <a:solidFill>
                <a:srgbClr val="F21667"/>
              </a:solidFill>
              <a:latin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 Are Digit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6164A7"/>
      </a:lt2>
      <a:accent1>
        <a:srgbClr val="F2F2F2"/>
      </a:accent1>
      <a:accent2>
        <a:srgbClr val="F21667"/>
      </a:accent2>
      <a:accent3>
        <a:srgbClr val="8C0F3D"/>
      </a:accent3>
      <a:accent4>
        <a:srgbClr val="423DD9"/>
      </a:accent4>
      <a:accent5>
        <a:srgbClr val="CCCCCC"/>
      </a:accent5>
      <a:accent6>
        <a:srgbClr val="30348C"/>
      </a:accent6>
      <a:hlink>
        <a:srgbClr val="F216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175</Words>
  <Application>Microsoft Office PowerPoint</Application>
  <PresentationFormat>Экран (16:9)</PresentationFormat>
  <Paragraphs>33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</vt:i4>
      </vt:variant>
    </vt:vector>
  </HeadingPairs>
  <TitlesOfParts>
    <vt:vector size="15" baseType="lpstr">
      <vt:lpstr>Proxima Nova</vt:lpstr>
      <vt:lpstr>Roboto Black</vt:lpstr>
      <vt:lpstr>Proxima Nova Semibold</vt:lpstr>
      <vt:lpstr>Arial</vt:lpstr>
      <vt:lpstr>Roboto Medium</vt:lpstr>
      <vt:lpstr>Roboto Thin</vt:lpstr>
      <vt:lpstr>Roboto</vt:lpstr>
      <vt:lpstr>We Are Digital by Slidesgo</vt:lpstr>
      <vt:lpstr>Slidesgo Final Pages</vt:lpstr>
      <vt:lpstr>Проект Pygame</vt:lpstr>
      <vt:lpstr>Игровой процесс и особенности</vt:lpstr>
      <vt:lpstr>Игровые юниты</vt:lpstr>
      <vt:lpstr>Игровые юниты</vt:lpstr>
      <vt:lpstr>Код проекта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Pygame</dc:title>
  <cp:lastModifiedBy>ДНК</cp:lastModifiedBy>
  <cp:revision>289</cp:revision>
  <dcterms:modified xsi:type="dcterms:W3CDTF">2025-02-17T13:20:40Z</dcterms:modified>
</cp:coreProperties>
</file>